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Roboto Slab"/>
      <p:regular r:id="rId6"/>
      <p:bold r:id="rId7"/>
    </p:embeddedFon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font" Target="fonts/RobotoSlab-regular.fntdata"/><Relationship Id="rId7" Type="http://schemas.openxmlformats.org/officeDocument/2006/relationships/font" Target="fonts/RobotoSlab-bold.fntdata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87900" y="285000"/>
            <a:ext cx="8368200" cy="438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What is the issue at stake? </a:t>
            </a:r>
            <a:r>
              <a:rPr lang="en" sz="2400" u="sng"/>
              <a:t>Circle it.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>
                <a:solidFill>
                  <a:schemeClr val="accent6"/>
                </a:solidFill>
              </a:rPr>
              <a:t>What historical evidence is presented? </a:t>
            </a:r>
            <a:r>
              <a:rPr lang="en" sz="2400" u="sng">
                <a:solidFill>
                  <a:schemeClr val="accent6"/>
                </a:solidFill>
              </a:rPr>
              <a:t>Underline it</a:t>
            </a:r>
            <a:r>
              <a:rPr lang="en" sz="2400">
                <a:solidFill>
                  <a:schemeClr val="accent6"/>
                </a:solidFill>
              </a:rPr>
              <a:t>.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How does it attempt to grab your attention? How does it present the evidence? </a:t>
            </a:r>
            <a:r>
              <a:rPr lang="en" sz="2400" u="sng"/>
              <a:t>Mark examples with an X.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>
                <a:solidFill>
                  <a:schemeClr val="accent6"/>
                </a:solidFill>
              </a:rPr>
              <a:t>What types of sources are utilized? How does the author use these sources to present or explain the issue? </a:t>
            </a:r>
            <a:r>
              <a:rPr lang="en" sz="2400" u="sng">
                <a:solidFill>
                  <a:schemeClr val="accent6"/>
                </a:solidFill>
              </a:rPr>
              <a:t>Put a check mark next to notable instances.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How does the author organize their project? Chronologically? Thematically? Cause and effect?</a:t>
            </a:r>
          </a:p>
          <a:p>
            <a:pPr indent="-381000" lvl="0" marL="457200">
              <a:spcBef>
                <a:spcPts val="0"/>
              </a:spcBef>
              <a:buSzPct val="100000"/>
              <a:buAutoNum type="arabicPeriod"/>
            </a:pPr>
            <a:r>
              <a:rPr lang="en" sz="2400">
                <a:solidFill>
                  <a:schemeClr val="accent6"/>
                </a:solidFill>
              </a:rPr>
              <a:t>What is the project’s biggest strength? Its biggest weakness?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