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Droid Serif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DroidSerif-bold.fntdata"/><Relationship Id="rId10" Type="http://schemas.openxmlformats.org/officeDocument/2006/relationships/font" Target="fonts/DroidSerif-regular.fntdata"/><Relationship Id="rId13" Type="http://schemas.openxmlformats.org/officeDocument/2006/relationships/font" Target="fonts/DroidSerif-boldItalic.fntdata"/><Relationship Id="rId12" Type="http://schemas.openxmlformats.org/officeDocument/2006/relationships/font" Target="fonts/DroidSerif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Droid Serif"/>
                <a:ea typeface="Droid Serif"/>
                <a:cs typeface="Droid Serif"/>
                <a:sym typeface="Droid Serif"/>
              </a:rPr>
              <a:t>Reading and summarizing sources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311700" y="88110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Droid Serif"/>
            </a:pPr>
            <a:r>
              <a:rPr lang="en" sz="2400" u="sng">
                <a:latin typeface="Droid Serif"/>
                <a:ea typeface="Droid Serif"/>
                <a:cs typeface="Droid Serif"/>
                <a:sym typeface="Droid Serif"/>
              </a:rPr>
              <a:t>Before you read</a:t>
            </a: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: determine your focus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Allow enough time to read &amp; understand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Scan the article first (Are there discrete sections? An abstract? A conclusion? A research question?)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Underline key sentences and key terms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Write the key point of each paragraph in the margins</a:t>
            </a:r>
          </a:p>
          <a:p>
            <a:pPr indent="-381000" lvl="0" marL="45720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Read for depth, read interactively: how does the article address its guiding questions? Is it convincing? What questions are you left with after reading?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Droid Serif"/>
                <a:ea typeface="Droid Serif"/>
                <a:cs typeface="Droid Serif"/>
                <a:sym typeface="Droid Serif"/>
              </a:rPr>
              <a:t>A note on plagiarism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8199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Take notes in your own words and only re-use crucial key terms from the author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Make sure you’re clearly marking any quotations you plan to use and where they’re from in the source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If you’re having a hard time summarizing without using the author’s language or style, then go back and re-read to make sure you understand the key points</a:t>
            </a:r>
          </a:p>
          <a:p>
            <a:pPr indent="-381000" lvl="0" marL="45720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Search synonyms if you need to and try to vary sentence structure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865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Droid Serif"/>
                <a:ea typeface="Droid Serif"/>
                <a:cs typeface="Droid Serif"/>
                <a:sym typeface="Droid Serif"/>
              </a:rPr>
              <a:t>The Summary: Phase One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58132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Include the author, the title, the publication date, and the type of source in the beginning of the summary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Present information in the same order as the source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If there is a primary question or topic guiding the source, pose that first 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Make sure to include the purpose of the source and its primary arguments and conclusions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Don’t worry about including statistics or data initially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Focus on content, not length (it will probably be too long at first -- that’s okay)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2242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Droid Serif"/>
                <a:ea typeface="Droid Serif"/>
                <a:cs typeface="Droid Serif"/>
                <a:sym typeface="Droid Serif"/>
              </a:rPr>
              <a:t>The Summary: Phase Two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983625"/>
            <a:ext cx="8520600" cy="358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Edit for completeness and accuracy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Add more information where you need it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What are you missing? What is superfluous?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Edit for style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Eliminate wordiness (for example, adverbs)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Use specific, concrete language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Rely primarily on paraphrasing, not direct quotes</a:t>
            </a:r>
          </a:p>
          <a:p>
            <a:pPr indent="-381000" lvl="0" marL="457200">
              <a:spcBef>
                <a:spcPts val="0"/>
              </a:spcBef>
              <a:buSzPct val="100000"/>
              <a:buFont typeface="Droid Serif"/>
            </a:pPr>
            <a:r>
              <a:rPr lang="en" sz="2400">
                <a:latin typeface="Droid Serif"/>
                <a:ea typeface="Droid Serif"/>
                <a:cs typeface="Droid Serif"/>
                <a:sym typeface="Droid Serif"/>
              </a:rPr>
              <a:t>Re-read what you have written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